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76" r:id="rId5"/>
    <p:sldId id="259" r:id="rId6"/>
    <p:sldId id="260" r:id="rId7"/>
    <p:sldId id="261" r:id="rId8"/>
    <p:sldId id="262" r:id="rId9"/>
    <p:sldId id="263" r:id="rId10"/>
    <p:sldId id="265" r:id="rId11"/>
    <p:sldId id="264" r:id="rId12"/>
    <p:sldId id="266" r:id="rId13"/>
    <p:sldId id="267" r:id="rId14"/>
    <p:sldId id="268" r:id="rId15"/>
    <p:sldId id="269" r:id="rId16"/>
    <p:sldId id="270" r:id="rId17"/>
    <p:sldId id="271" r:id="rId18"/>
    <p:sldId id="272" r:id="rId19"/>
    <p:sldId id="27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smtClean="0"/>
              <a:t>Click to edit Master title style</a:t>
            </a:r>
            <a:endParaRPr kumimoji="0" lang="en-US"/>
          </a:p>
        </p:txBody>
      </p:sp>
      <p:sp>
        <p:nvSpPr>
          <p:cNvPr id="3" name="Subtitle 2"/>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2DB2D890-6818-4FB7-BE12-AF854F25303A}" type="datetimeFigureOut">
              <a:rPr lang="en-US" smtClean="0"/>
              <a:pPr/>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FA3B0-5006-4DC8-931C-36475D247DF5}" type="slidenum">
              <a:rPr lang="en-US" smtClean="0"/>
              <a:pPr/>
              <a:t>‹#›</a:t>
            </a:fld>
            <a:endParaRPr lang="en-US"/>
          </a:p>
        </p:txBody>
      </p:sp>
      <p:sp>
        <p:nvSpPr>
          <p:cNvPr id="10" name="Rectangle 9"/>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2D890-6818-4FB7-BE12-AF854F25303A}" type="datetimeFigureOut">
              <a:rPr lang="en-US" smtClean="0"/>
              <a:pPr/>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Rectangle 7"/>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Vertical Title 1"/>
          <p:cNvSpPr>
            <a:spLocks noGrp="1"/>
          </p:cNvSpPr>
          <p:nvPr>
            <p:ph type="title" orient="vert"/>
          </p:nvPr>
        </p:nvSpPr>
        <p:spPr>
          <a:xfrm>
            <a:off x="6781800" y="274640"/>
            <a:ext cx="19050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04800"/>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2D890-6818-4FB7-BE12-AF854F25303A}" type="datetimeFigureOut">
              <a:rPr lang="en-US" smtClean="0"/>
              <a:pPr/>
              <a:t>2/24/2012</a:t>
            </a:fld>
            <a:endParaRPr lang="en-US"/>
          </a:p>
        </p:txBody>
      </p:sp>
      <p:sp>
        <p:nvSpPr>
          <p:cNvPr id="5" name="Footer Placeholder 4"/>
          <p:cNvSpPr>
            <a:spLocks noGrp="1"/>
          </p:cNvSpPr>
          <p:nvPr>
            <p:ph type="ftr" sz="quarter" idx="11"/>
          </p:nvPr>
        </p:nvSpPr>
        <p:spPr>
          <a:xfrm>
            <a:off x="2640597" y="6377459"/>
            <a:ext cx="3836404" cy="365125"/>
          </a:xfrm>
        </p:spPr>
        <p:txBody>
          <a:bodyPr/>
          <a:lstStyle/>
          <a:p>
            <a:endParaRPr lang="en-US"/>
          </a:p>
        </p:txBody>
      </p:sp>
      <p:sp>
        <p:nvSpPr>
          <p:cNvPr id="6" name="Slide Number Placeholder 5"/>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252728"/>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2DB2D890-6818-4FB7-BE12-AF854F25303A}" type="datetimeFigureOut">
              <a:rPr lang="en-US" smtClean="0"/>
              <a:pPr/>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9" name="Rectangle 8"/>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Rectangle 11"/>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2DB2D890-6818-4FB7-BE12-AF854F25303A}" type="datetimeFigureOut">
              <a:rPr lang="en-US" smtClean="0"/>
              <a:pPr/>
              <a:t>2/24/2012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CFA3B0-5006-4DC8-931C-36475D247DF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2DB2D890-6818-4FB7-BE12-AF854F25303A}" type="datetimeFigureOut">
              <a:rPr lang="en-US" smtClean="0"/>
              <a:pPr/>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4" name="Content Placeholder 3"/>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smtClean="0"/>
              <a:t>Click to edit Master text styles</a:t>
            </a:r>
          </a:p>
        </p:txBody>
      </p:sp>
      <p:sp>
        <p:nvSpPr>
          <p:cNvPr id="6" name="Content Placeholder 5"/>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2DB2D890-6818-4FB7-BE12-AF854F25303A}" type="datetimeFigureOut">
              <a:rPr lang="en-US" smtClean="0"/>
              <a:pPr/>
              <a:t>2/24/2012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2DB2D890-6818-4FB7-BE12-AF854F25303A}" type="datetimeFigureOut">
              <a:rPr lang="en-US" smtClean="0"/>
              <a:pPr/>
              <a:t>2/24/2012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DB2D890-6818-4FB7-BE12-AF854F25303A}" type="datetimeFigureOut">
              <a:rPr lang="en-US" smtClean="0"/>
              <a:pPr/>
              <a:t>2/24/2012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CFA3B0-5006-4DC8-931C-36475D247DF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n-US" smtClean="0"/>
              <a:t>Click to edit Master title style</a:t>
            </a:r>
            <a:endParaRPr kumimoji="0" lang="en-US"/>
          </a:p>
        </p:txBody>
      </p:sp>
      <p:sp>
        <p:nvSpPr>
          <p:cNvPr id="3" name="Content Placeholder 2"/>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2DB2D890-6818-4FB7-BE12-AF854F25303A}" type="datetimeFigureOut">
              <a:rPr lang="en-US" smtClean="0"/>
              <a:pPr/>
              <a:t>2/24/2012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CFA3B0-5006-4DC8-931C-36475D247DF5}" type="slidenum">
              <a:rPr lang="en-US" smtClean="0"/>
              <a:pPr/>
              <a:t>‹#›</a:t>
            </a:fld>
            <a:endParaRPr lang="en-US"/>
          </a:p>
        </p:txBody>
      </p:sp>
      <p:sp>
        <p:nvSpPr>
          <p:cNvPr id="12" name="Rectangle 11"/>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164592" y="1170432"/>
            <a:ext cx="2523744" cy="201168"/>
          </a:xfrm>
        </p:spPr>
        <p:txBody>
          <a:bodyPr/>
          <a:lstStyle/>
          <a:p>
            <a:fld id="{2DB2D890-6818-4FB7-BE12-AF854F25303A}" type="datetimeFigureOut">
              <a:rPr lang="en-US" smtClean="0"/>
              <a:pPr/>
              <a:t>2/24/2012</a:t>
            </a:fld>
            <a:endParaRPr lang="en-US"/>
          </a:p>
        </p:txBody>
      </p:sp>
      <p:sp>
        <p:nvSpPr>
          <p:cNvPr id="11" name="Rectangle 10"/>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Footer Placeholder 5"/>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8339328" y="1170432"/>
            <a:ext cx="733864" cy="201168"/>
          </a:xfrm>
        </p:spPr>
        <p:txBody>
          <a:bodyPr/>
          <a:lstStyle/>
          <a:p>
            <a:fld id="{98CFA3B0-5006-4DC8-931C-36475D247DF5}"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Rectangle 6"/>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Placeholder 1"/>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2DB2D890-6818-4FB7-BE12-AF854F25303A}" type="datetimeFigureOut">
              <a:rPr lang="en-US" smtClean="0"/>
              <a:pPr/>
              <a:t>2/24/2012</a:t>
            </a:fld>
            <a:endParaRPr lang="en-US"/>
          </a:p>
        </p:txBody>
      </p:sp>
      <p:sp>
        <p:nvSpPr>
          <p:cNvPr id="5" name="Footer Placeholder 4"/>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98CFA3B0-5006-4DC8-931C-36475D247DF5}"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eg"/><Relationship Id="rId1" Type="http://schemas.openxmlformats.org/officeDocument/2006/relationships/slideLayout" Target="../slideLayouts/slideLayout2.xml"/><Relationship Id="rId5" Type="http://schemas.openxmlformats.org/officeDocument/2006/relationships/image" Target="../media/image7.gif"/><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American West</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US"/>
          </a:p>
        </p:txBody>
      </p:sp>
      <p:sp>
        <p:nvSpPr>
          <p:cNvPr id="6" name="Content Placeholder 5"/>
          <p:cNvSpPr>
            <a:spLocks noGrp="1"/>
          </p:cNvSpPr>
          <p:nvPr>
            <p:ph idx="1"/>
          </p:nvPr>
        </p:nvSpPr>
        <p:spPr/>
        <p:txBody>
          <a:bodyPr/>
          <a:lstStyle/>
          <a:p>
            <a:endParaRPr lang="en-US"/>
          </a:p>
        </p:txBody>
      </p:sp>
      <p:pic>
        <p:nvPicPr>
          <p:cNvPr id="21506" name="Picture 2" descr="http://www.forttumbleweed.net/tending_herd_deansvillew.jpg"/>
          <p:cNvPicPr>
            <a:picLocks noChangeAspect="1" noChangeArrowheads="1"/>
          </p:cNvPicPr>
          <p:nvPr/>
        </p:nvPicPr>
        <p:blipFill>
          <a:blip r:embed="rId2" cstate="print"/>
          <a:srcRect/>
          <a:stretch>
            <a:fillRect/>
          </a:stretch>
        </p:blipFill>
        <p:spPr bwMode="auto">
          <a:xfrm>
            <a:off x="1295400" y="304800"/>
            <a:ext cx="7108752" cy="603504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Barbed wire</a:t>
            </a:r>
            <a:endParaRPr lang="en-US" dirty="0"/>
          </a:p>
        </p:txBody>
      </p:sp>
      <p:sp>
        <p:nvSpPr>
          <p:cNvPr id="6" name="Content Placeholder 5"/>
          <p:cNvSpPr>
            <a:spLocks noGrp="1"/>
          </p:cNvSpPr>
          <p:nvPr>
            <p:ph sz="half" idx="1"/>
          </p:nvPr>
        </p:nvSpPr>
        <p:spPr/>
        <p:txBody>
          <a:bodyPr>
            <a:normAutofit fontScale="92500" lnSpcReduction="10000"/>
          </a:bodyPr>
          <a:lstStyle/>
          <a:p>
            <a:r>
              <a:rPr lang="en-US" dirty="0" smtClean="0"/>
              <a:t>Invention of barbed wire put an end to the open range- farmers protecting farms from cattle</a:t>
            </a:r>
          </a:p>
          <a:p>
            <a:r>
              <a:rPr lang="en-US" dirty="0" smtClean="0"/>
              <a:t>Destroyed the cattle drives and the cattle kingdom</a:t>
            </a:r>
          </a:p>
          <a:p>
            <a:r>
              <a:rPr lang="en-US" dirty="0" smtClean="0"/>
              <a:t>Cowboy lifestyle ended</a:t>
            </a:r>
          </a:p>
          <a:p>
            <a:r>
              <a:rPr lang="en-US" dirty="0" smtClean="0"/>
              <a:t>Hurt Native Americans further</a:t>
            </a:r>
          </a:p>
          <a:p>
            <a:pPr>
              <a:buNone/>
            </a:pPr>
            <a:endParaRPr lang="en-US" dirty="0" smtClean="0"/>
          </a:p>
        </p:txBody>
      </p:sp>
      <p:sp>
        <p:nvSpPr>
          <p:cNvPr id="7" name="Content Placeholder 6"/>
          <p:cNvSpPr>
            <a:spLocks noGrp="1"/>
          </p:cNvSpPr>
          <p:nvPr>
            <p:ph sz="half" idx="2"/>
          </p:nvPr>
        </p:nvSpPr>
        <p:spPr/>
        <p:txBody>
          <a:bodyPr>
            <a:normAutofit fontScale="92500" lnSpcReduction="10000"/>
          </a:bodyPr>
          <a:lstStyle/>
          <a:p>
            <a:endParaRPr lang="en-US"/>
          </a:p>
        </p:txBody>
      </p:sp>
      <p:pic>
        <p:nvPicPr>
          <p:cNvPr id="22530" name="Picture 2" descr="http://www.collectorsweekly.com/articles/wp-content/uploads/2011/08/Barbwire-Poster1.jpg"/>
          <p:cNvPicPr>
            <a:picLocks noChangeAspect="1" noChangeArrowheads="1"/>
          </p:cNvPicPr>
          <p:nvPr/>
        </p:nvPicPr>
        <p:blipFill>
          <a:blip r:embed="rId2" cstate="print"/>
          <a:srcRect/>
          <a:stretch>
            <a:fillRect/>
          </a:stretch>
        </p:blipFill>
        <p:spPr bwMode="auto">
          <a:xfrm>
            <a:off x="4370264" y="0"/>
            <a:ext cx="4773736" cy="3657600"/>
          </a:xfrm>
          <a:prstGeom prst="rect">
            <a:avLst/>
          </a:prstGeom>
          <a:noFill/>
        </p:spPr>
      </p:pic>
      <p:pic>
        <p:nvPicPr>
          <p:cNvPr id="22532" name="Picture 4" descr="http://cdn.dipity.com/uploads/events/d895e49bd8e1159d3997f9a19893b24c_1M.png"/>
          <p:cNvPicPr>
            <a:picLocks noChangeAspect="1" noChangeArrowheads="1"/>
          </p:cNvPicPr>
          <p:nvPr/>
        </p:nvPicPr>
        <p:blipFill>
          <a:blip r:embed="rId3" cstate="print"/>
          <a:srcRect r="8536" b="15808"/>
          <a:stretch>
            <a:fillRect/>
          </a:stretch>
        </p:blipFill>
        <p:spPr bwMode="auto">
          <a:xfrm>
            <a:off x="4800600" y="3810000"/>
            <a:ext cx="4114800" cy="284073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Farming </a:t>
            </a:r>
            <a:endParaRPr lang="en-US" dirty="0"/>
          </a:p>
        </p:txBody>
      </p:sp>
      <p:sp>
        <p:nvSpPr>
          <p:cNvPr id="6" name="Text Placeholder 5"/>
          <p:cNvSpPr>
            <a:spLocks noGrp="1"/>
          </p:cNvSpPr>
          <p:nvPr>
            <p:ph type="body" idx="1"/>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The Great American Desert</a:t>
            </a:r>
            <a:endParaRPr lang="en-US" dirty="0"/>
          </a:p>
        </p:txBody>
      </p:sp>
      <p:sp>
        <p:nvSpPr>
          <p:cNvPr id="5" name="Content Placeholder 4"/>
          <p:cNvSpPr>
            <a:spLocks noGrp="1"/>
          </p:cNvSpPr>
          <p:nvPr>
            <p:ph idx="1"/>
          </p:nvPr>
        </p:nvSpPr>
        <p:spPr/>
        <p:txBody>
          <a:bodyPr/>
          <a:lstStyle/>
          <a:p>
            <a:endParaRPr lang="en-US"/>
          </a:p>
        </p:txBody>
      </p:sp>
      <p:pic>
        <p:nvPicPr>
          <p:cNvPr id="23556" name="Picture 4" descr="http://writing.colostate.edu/gallery/donahue/pbutts1.jpg"/>
          <p:cNvPicPr>
            <a:picLocks noChangeAspect="1" noChangeArrowheads="1"/>
          </p:cNvPicPr>
          <p:nvPr/>
        </p:nvPicPr>
        <p:blipFill>
          <a:blip r:embed="rId2" cstate="print"/>
          <a:srcRect/>
          <a:stretch>
            <a:fillRect/>
          </a:stretch>
        </p:blipFill>
        <p:spPr bwMode="auto">
          <a:xfrm>
            <a:off x="2762250" y="2505074"/>
            <a:ext cx="6381750" cy="4352926"/>
          </a:xfrm>
          <a:prstGeom prst="rect">
            <a:avLst/>
          </a:prstGeom>
          <a:noFill/>
        </p:spPr>
      </p:pic>
      <p:pic>
        <p:nvPicPr>
          <p:cNvPr id="23554" name="Picture 2" descr="http://inkido.indiana.edu/w310work/romac/Pmap.gif"/>
          <p:cNvPicPr>
            <a:picLocks noChangeAspect="1" noChangeArrowheads="1"/>
          </p:cNvPicPr>
          <p:nvPr/>
        </p:nvPicPr>
        <p:blipFill>
          <a:blip r:embed="rId3" cstate="print"/>
          <a:srcRect/>
          <a:stretch>
            <a:fillRect/>
          </a:stretch>
        </p:blipFill>
        <p:spPr bwMode="auto">
          <a:xfrm>
            <a:off x="0" y="1371600"/>
            <a:ext cx="3763613" cy="3657600"/>
          </a:xfrm>
          <a:prstGeom prst="rect">
            <a:avLst/>
          </a:prstGeom>
          <a:noFill/>
        </p:spPr>
      </p:pic>
      <p:sp>
        <p:nvSpPr>
          <p:cNvPr id="8" name="TextBox 7"/>
          <p:cNvSpPr txBox="1"/>
          <p:nvPr/>
        </p:nvSpPr>
        <p:spPr>
          <a:xfrm>
            <a:off x="3886200" y="1219200"/>
            <a:ext cx="5105400"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In 1820 Major Stephen Long explored the region now known as the Great Plains.  He termed it the “Great American Desert.”  The climate inspired him to say the land was “almost wholly unfit for cultivation and of course uninhabitable by a people depending upon agriculture for their subsistence.”</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Sodbusting</a:t>
            </a:r>
            <a:endParaRPr lang="en-US" dirty="0"/>
          </a:p>
        </p:txBody>
      </p:sp>
      <p:sp>
        <p:nvSpPr>
          <p:cNvPr id="4" name="Content Placeholder 3"/>
          <p:cNvSpPr>
            <a:spLocks noGrp="1"/>
          </p:cNvSpPr>
          <p:nvPr>
            <p:ph sz="half" idx="1"/>
          </p:nvPr>
        </p:nvSpPr>
        <p:spPr/>
        <p:txBody>
          <a:bodyPr/>
          <a:lstStyle/>
          <a:p>
            <a:endParaRPr lang="en-US"/>
          </a:p>
        </p:txBody>
      </p:sp>
      <p:sp>
        <p:nvSpPr>
          <p:cNvPr id="5" name="Content Placeholder 4"/>
          <p:cNvSpPr>
            <a:spLocks noGrp="1"/>
          </p:cNvSpPr>
          <p:nvPr>
            <p:ph sz="half" idx="2"/>
          </p:nvPr>
        </p:nvSpPr>
        <p:spPr>
          <a:xfrm>
            <a:off x="5334000" y="1773936"/>
            <a:ext cx="3352800" cy="4623816"/>
          </a:xfrm>
        </p:spPr>
        <p:txBody>
          <a:bodyPr/>
          <a:lstStyle/>
          <a:p>
            <a:r>
              <a:rPr lang="en-US" dirty="0" smtClean="0"/>
              <a:t>New agricultural technologies needed to break up the land</a:t>
            </a:r>
            <a:endParaRPr lang="en-US" dirty="0"/>
          </a:p>
        </p:txBody>
      </p:sp>
      <p:pic>
        <p:nvPicPr>
          <p:cNvPr id="25602" name="Picture 2" descr="http://lib.colostate.edu/research/agbib/images/CSUarch_AG6-plowing.jpg"/>
          <p:cNvPicPr>
            <a:picLocks noChangeAspect="1" noChangeArrowheads="1"/>
          </p:cNvPicPr>
          <p:nvPr/>
        </p:nvPicPr>
        <p:blipFill>
          <a:blip r:embed="rId2" cstate="print"/>
          <a:srcRect l="9459" t="8811"/>
          <a:stretch>
            <a:fillRect/>
          </a:stretch>
        </p:blipFill>
        <p:spPr bwMode="auto">
          <a:xfrm>
            <a:off x="152400" y="2133600"/>
            <a:ext cx="5105400" cy="394335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Sod homes</a:t>
            </a:r>
            <a:endParaRPr lang="en-US" dirty="0"/>
          </a:p>
        </p:txBody>
      </p:sp>
      <p:sp>
        <p:nvSpPr>
          <p:cNvPr id="6" name="Content Placeholder 5"/>
          <p:cNvSpPr>
            <a:spLocks noGrp="1"/>
          </p:cNvSpPr>
          <p:nvPr>
            <p:ph idx="1"/>
          </p:nvPr>
        </p:nvSpPr>
        <p:spPr/>
        <p:txBody>
          <a:bodyPr/>
          <a:lstStyle/>
          <a:p>
            <a:endParaRPr lang="en-US" dirty="0"/>
          </a:p>
        </p:txBody>
      </p:sp>
      <p:pic>
        <p:nvPicPr>
          <p:cNvPr id="26626" name="Picture 2" descr="http://1.bp.blogspot.com/-zl2HgIfHAqc/TdMUMfFQdjI/AAAAAAAAB9o/VVmo1JNeI3E/s1600/sod-house-north-dakota-1898.jpg"/>
          <p:cNvPicPr>
            <a:picLocks noChangeAspect="1" noChangeArrowheads="1"/>
          </p:cNvPicPr>
          <p:nvPr/>
        </p:nvPicPr>
        <p:blipFill>
          <a:blip r:embed="rId2" cstate="print"/>
          <a:srcRect/>
          <a:stretch>
            <a:fillRect/>
          </a:stretch>
        </p:blipFill>
        <p:spPr bwMode="auto">
          <a:xfrm>
            <a:off x="1295400" y="1447800"/>
            <a:ext cx="6353841" cy="4572000"/>
          </a:xfrm>
          <a:prstGeom prst="rect">
            <a:avLst/>
          </a:prstGeom>
          <a:noFill/>
        </p:spPr>
      </p:pic>
      <p:sp>
        <p:nvSpPr>
          <p:cNvPr id="8" name="TextBox 7"/>
          <p:cNvSpPr txBox="1"/>
          <p:nvPr/>
        </p:nvSpPr>
        <p:spPr>
          <a:xfrm>
            <a:off x="990600" y="6172200"/>
            <a:ext cx="7772400" cy="523220"/>
          </a:xfrm>
          <a:prstGeom prst="rect">
            <a:avLst/>
          </a:prstGeom>
          <a:noFill/>
        </p:spPr>
        <p:txBody>
          <a:bodyPr wrap="square" rtlCol="0">
            <a:spAutoFit/>
          </a:bodyPr>
          <a:lstStyle/>
          <a:p>
            <a:pPr algn="ctr"/>
            <a:r>
              <a:rPr lang="en-US" sz="2800" b="1" dirty="0" smtClean="0">
                <a:solidFill>
                  <a:srgbClr val="FF0000"/>
                </a:solidFill>
              </a:rPr>
              <a:t>Why sod and not trees?</a:t>
            </a:r>
            <a:endParaRPr lang="en-US" sz="2800" b="1"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Homestead Act (1862)</a:t>
            </a:r>
            <a:endParaRPr lang="en-US" dirty="0"/>
          </a:p>
        </p:txBody>
      </p:sp>
      <p:sp>
        <p:nvSpPr>
          <p:cNvPr id="4" name="Text Placeholder 3"/>
          <p:cNvSpPr>
            <a:spLocks noGrp="1"/>
          </p:cNvSpPr>
          <p:nvPr>
            <p:ph type="body" idx="1"/>
          </p:nvPr>
        </p:nvSpPr>
        <p:spPr/>
        <p:txBody>
          <a:bodyPr/>
          <a:lstStyle/>
          <a:p>
            <a:r>
              <a:rPr lang="en-US" dirty="0" smtClean="0"/>
              <a:t>Benefits</a:t>
            </a:r>
            <a:endParaRPr lang="en-US" dirty="0"/>
          </a:p>
        </p:txBody>
      </p:sp>
      <p:sp>
        <p:nvSpPr>
          <p:cNvPr id="3" name="Content Placeholder 2"/>
          <p:cNvSpPr>
            <a:spLocks noGrp="1"/>
          </p:cNvSpPr>
          <p:nvPr>
            <p:ph sz="half" idx="2"/>
          </p:nvPr>
        </p:nvSpPr>
        <p:spPr/>
        <p:txBody>
          <a:bodyPr/>
          <a:lstStyle/>
          <a:p>
            <a:r>
              <a:rPr lang="en-US" dirty="0" smtClean="0"/>
              <a:t>Encouraged westward expansion</a:t>
            </a:r>
          </a:p>
          <a:p>
            <a:r>
              <a:rPr lang="en-US" dirty="0" smtClean="0"/>
              <a:t>Inexpensive land</a:t>
            </a:r>
          </a:p>
          <a:p>
            <a:pPr>
              <a:buNone/>
            </a:pPr>
            <a:endParaRPr lang="en-US" dirty="0"/>
          </a:p>
        </p:txBody>
      </p:sp>
      <p:sp>
        <p:nvSpPr>
          <p:cNvPr id="5" name="Text Placeholder 4"/>
          <p:cNvSpPr>
            <a:spLocks noGrp="1"/>
          </p:cNvSpPr>
          <p:nvPr>
            <p:ph type="body" sz="quarter" idx="3"/>
          </p:nvPr>
        </p:nvSpPr>
        <p:spPr/>
        <p:txBody>
          <a:bodyPr/>
          <a:lstStyle/>
          <a:p>
            <a:r>
              <a:rPr lang="en-US" dirty="0" smtClean="0"/>
              <a:t>Problems</a:t>
            </a:r>
            <a:endParaRPr lang="en-US" dirty="0"/>
          </a:p>
        </p:txBody>
      </p:sp>
      <p:sp>
        <p:nvSpPr>
          <p:cNvPr id="6" name="Content Placeholder 5"/>
          <p:cNvSpPr>
            <a:spLocks noGrp="1"/>
          </p:cNvSpPr>
          <p:nvPr>
            <p:ph sz="quarter" idx="4"/>
          </p:nvPr>
        </p:nvSpPr>
        <p:spPr/>
        <p:txBody>
          <a:bodyPr/>
          <a:lstStyle/>
          <a:p>
            <a:r>
              <a:rPr lang="en-US" dirty="0" smtClean="0"/>
              <a:t>Land speculation</a:t>
            </a:r>
          </a:p>
          <a:p>
            <a:r>
              <a:rPr lang="en-US" dirty="0" smtClean="0"/>
              <a:t>Corruption</a:t>
            </a:r>
          </a:p>
          <a:p>
            <a:r>
              <a:rPr lang="en-US" dirty="0" smtClean="0"/>
              <a:t>Families unprepared for life in the West</a:t>
            </a:r>
          </a:p>
          <a:p>
            <a:pPr lvl="1"/>
            <a:r>
              <a:rPr lang="en-US" dirty="0" smtClean="0"/>
              <a:t>Climate extremes</a:t>
            </a:r>
          </a:p>
          <a:p>
            <a:pPr lvl="1"/>
            <a:r>
              <a:rPr lang="en-US" dirty="0" smtClean="0"/>
              <a:t>Land</a:t>
            </a:r>
          </a:p>
          <a:p>
            <a:pPr lvl="1"/>
            <a:r>
              <a:rPr lang="en-US" dirty="0" smtClean="0"/>
              <a:t>Isolation</a:t>
            </a:r>
          </a:p>
          <a:p>
            <a:pPr lvl="1"/>
            <a:r>
              <a:rPr lang="en-US" dirty="0" smtClean="0"/>
              <a:t>“dry farming”</a:t>
            </a:r>
            <a:endParaRPr lang="en-US" dirty="0"/>
          </a:p>
        </p:txBody>
      </p:sp>
      <p:pic>
        <p:nvPicPr>
          <p:cNvPr id="27650" name="Picture 2" descr="http://www.americaslibrary.gov/assets/jb/civil/jb_civil_homested_1_m.jpg"/>
          <p:cNvPicPr>
            <a:picLocks noChangeAspect="1" noChangeArrowheads="1"/>
          </p:cNvPicPr>
          <p:nvPr/>
        </p:nvPicPr>
        <p:blipFill>
          <a:blip r:embed="rId2" cstate="print"/>
          <a:srcRect/>
          <a:stretch>
            <a:fillRect/>
          </a:stretch>
        </p:blipFill>
        <p:spPr bwMode="auto">
          <a:xfrm>
            <a:off x="990600" y="3962400"/>
            <a:ext cx="2560320" cy="256032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Homestead Activity</a:t>
            </a:r>
            <a:endParaRPr lang="en-US" dirty="0"/>
          </a:p>
        </p:txBody>
      </p:sp>
      <p:sp>
        <p:nvSpPr>
          <p:cNvPr id="8" name="Content Placeholder 7"/>
          <p:cNvSpPr>
            <a:spLocks noGrp="1"/>
          </p:cNvSpPr>
          <p:nvPr>
            <p:ph idx="1"/>
          </p:nvPr>
        </p:nvSpPr>
        <p:spPr/>
        <p:txBody>
          <a:bodyPr/>
          <a:lstStyle/>
          <a:p>
            <a:r>
              <a:rPr lang="en-US" dirty="0" smtClean="0"/>
              <a:t>Complete the reading and questions about the passage of the Homestead Act</a:t>
            </a:r>
          </a:p>
          <a:p>
            <a:r>
              <a:rPr lang="en-US" dirty="0" smtClean="0"/>
              <a:t>Look at the primary source documents regarding a homestead in the Nebraska Territory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Frontier Thesis</a:t>
            </a:r>
            <a:endParaRPr lang="en-US" dirty="0"/>
          </a:p>
        </p:txBody>
      </p:sp>
      <p:sp>
        <p:nvSpPr>
          <p:cNvPr id="3" name="Content Placeholder 2"/>
          <p:cNvSpPr>
            <a:spLocks noGrp="1"/>
          </p:cNvSpPr>
          <p:nvPr>
            <p:ph idx="1"/>
          </p:nvPr>
        </p:nvSpPr>
        <p:spPr/>
        <p:txBody>
          <a:bodyPr>
            <a:normAutofit lnSpcReduction="10000"/>
          </a:bodyPr>
          <a:lstStyle/>
          <a:p>
            <a:r>
              <a:rPr lang="en-US" dirty="0" smtClean="0"/>
              <a:t>Frederick Jackson Turner</a:t>
            </a:r>
          </a:p>
          <a:p>
            <a:r>
              <a:rPr lang="en-US" dirty="0" smtClean="0"/>
              <a:t>1893</a:t>
            </a:r>
          </a:p>
          <a:p>
            <a:r>
              <a:rPr lang="en-US" dirty="0" smtClean="0"/>
              <a:t>“The Significance of the Frontier in American History”</a:t>
            </a:r>
          </a:p>
          <a:p>
            <a:r>
              <a:rPr lang="en-US" dirty="0" smtClean="0"/>
              <a:t>The frontier promoted a spirit of independence and individualism among Americans</a:t>
            </a:r>
          </a:p>
          <a:p>
            <a:r>
              <a:rPr lang="en-US" dirty="0" smtClean="0"/>
              <a:t>Helped breakdown class distinctions and place everyone on a level playing field</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Fostered a system of democracy</a:t>
            </a:r>
          </a:p>
          <a:p>
            <a:r>
              <a:rPr lang="en-US" dirty="0" smtClean="0"/>
              <a:t>Promoted inventive and practical thinking</a:t>
            </a:r>
          </a:p>
          <a:p>
            <a:r>
              <a:rPr lang="en-US" dirty="0" smtClean="0"/>
              <a:t>Concerned about the “closing” of the frontier- disappearance of open land</a:t>
            </a:r>
          </a:p>
          <a:p>
            <a:r>
              <a:rPr lang="en-US" dirty="0" smtClean="0"/>
              <a:t>Loss of the ability for a fresh start</a:t>
            </a:r>
          </a:p>
          <a:p>
            <a:r>
              <a:rPr lang="en-US" dirty="0" smtClean="0"/>
              <a:t>Would America follow the pattern of social conflict and class division that plagued Europe?</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Gold Rush</a:t>
            </a:r>
            <a:endParaRPr lang="en-US" dirty="0"/>
          </a:p>
        </p:txBody>
      </p:sp>
      <p:sp>
        <p:nvSpPr>
          <p:cNvPr id="3" name="Content Placeholder 2"/>
          <p:cNvSpPr>
            <a:spLocks noGrp="1"/>
          </p:cNvSpPr>
          <p:nvPr>
            <p:ph sz="half" idx="1"/>
          </p:nvPr>
        </p:nvSpPr>
        <p:spPr/>
        <p:txBody>
          <a:bodyPr/>
          <a:lstStyle/>
          <a:p>
            <a:r>
              <a:rPr lang="en-US" dirty="0" smtClean="0"/>
              <a:t>1800s</a:t>
            </a:r>
          </a:p>
          <a:p>
            <a:r>
              <a:rPr lang="en-US" dirty="0" smtClean="0"/>
              <a:t>“49ers”</a:t>
            </a:r>
          </a:p>
          <a:p>
            <a:r>
              <a:rPr lang="en-US" dirty="0" smtClean="0"/>
              <a:t>Conflict between Americans and immigrants</a:t>
            </a:r>
          </a:p>
          <a:p>
            <a:r>
              <a:rPr lang="en-US" dirty="0" smtClean="0"/>
              <a:t>Ghost towns</a:t>
            </a:r>
          </a:p>
          <a:p>
            <a:r>
              <a:rPr lang="en-US" dirty="0" smtClean="0"/>
              <a:t>Hoping to “get rich quick”</a:t>
            </a:r>
          </a:p>
          <a:p>
            <a:pPr>
              <a:buNone/>
            </a:pPr>
            <a:endParaRPr lang="en-US" dirty="0"/>
          </a:p>
        </p:txBody>
      </p:sp>
      <p:sp>
        <p:nvSpPr>
          <p:cNvPr id="4" name="Content Placeholder 3"/>
          <p:cNvSpPr>
            <a:spLocks noGrp="1"/>
          </p:cNvSpPr>
          <p:nvPr>
            <p:ph sz="half" idx="2"/>
          </p:nvPr>
        </p:nvSpPr>
        <p:spPr/>
        <p:txBody>
          <a:bodyPr/>
          <a:lstStyle/>
          <a:p>
            <a:endParaRPr lang="en-US"/>
          </a:p>
        </p:txBody>
      </p:sp>
      <p:pic>
        <p:nvPicPr>
          <p:cNvPr id="1026" name="Picture 2" descr="http://t0.gstatic.com/images?q=tbn:ANd9GcQtA6LkePIi37W9AOur03aSy148K4hbE5dtT0iUmZvzv5V-48r9YIqMeWx-"/>
          <p:cNvPicPr>
            <a:picLocks noChangeAspect="1" noChangeArrowheads="1"/>
          </p:cNvPicPr>
          <p:nvPr/>
        </p:nvPicPr>
        <p:blipFill>
          <a:blip r:embed="rId2" cstate="print"/>
          <a:srcRect/>
          <a:stretch>
            <a:fillRect/>
          </a:stretch>
        </p:blipFill>
        <p:spPr bwMode="auto">
          <a:xfrm>
            <a:off x="4724400" y="2895600"/>
            <a:ext cx="2465197" cy="3657600"/>
          </a:xfrm>
          <a:prstGeom prst="rect">
            <a:avLst/>
          </a:prstGeom>
          <a:noFill/>
        </p:spPr>
      </p:pic>
      <p:pic>
        <p:nvPicPr>
          <p:cNvPr id="1028" name="Picture 4" descr="http://upload.wikimedia.org/wikipedia/commons/thumb/0/0d/California_Clipper_500.jpg/330px-California_Clipper_500.jpg"/>
          <p:cNvPicPr>
            <a:picLocks noChangeAspect="1" noChangeArrowheads="1"/>
          </p:cNvPicPr>
          <p:nvPr/>
        </p:nvPicPr>
        <p:blipFill>
          <a:blip r:embed="rId3" cstate="print"/>
          <a:srcRect/>
          <a:stretch>
            <a:fillRect/>
          </a:stretch>
        </p:blipFill>
        <p:spPr bwMode="auto">
          <a:xfrm>
            <a:off x="4876800" y="228600"/>
            <a:ext cx="3974294" cy="246888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Mining</a:t>
            </a:r>
            <a:endParaRPr lang="en-US" dirty="0"/>
          </a:p>
        </p:txBody>
      </p:sp>
      <p:sp>
        <p:nvSpPr>
          <p:cNvPr id="6" name="Content Placeholder 5"/>
          <p:cNvSpPr>
            <a:spLocks noGrp="1"/>
          </p:cNvSpPr>
          <p:nvPr>
            <p:ph idx="1"/>
          </p:nvPr>
        </p:nvSpPr>
        <p:spPr/>
        <p:txBody>
          <a:bodyPr/>
          <a:lstStyle/>
          <a:p>
            <a:r>
              <a:rPr lang="en-US" dirty="0" smtClean="0"/>
              <a:t>Silver mines</a:t>
            </a:r>
          </a:p>
          <a:p>
            <a:r>
              <a:rPr lang="en-US" dirty="0" smtClean="0"/>
              <a:t>Turned into an industry</a:t>
            </a:r>
          </a:p>
          <a:p>
            <a:r>
              <a:rPr lang="en-US" dirty="0" smtClean="0"/>
              <a:t>Miners tended to be fairly rough men</a:t>
            </a:r>
          </a:p>
          <a:p>
            <a:r>
              <a:rPr lang="en-US" dirty="0" smtClean="0"/>
              <a:t>Women ran businesses </a:t>
            </a:r>
          </a:p>
          <a:p>
            <a:pPr lvl="1"/>
            <a:r>
              <a:rPr lang="en-US" dirty="0" smtClean="0"/>
              <a:t>Led to early suffrage in western states</a:t>
            </a:r>
          </a:p>
          <a:p>
            <a:r>
              <a:rPr lang="en-US" dirty="0" smtClean="0"/>
              <a:t>Environmental impact</a:t>
            </a:r>
          </a:p>
          <a:p>
            <a:r>
              <a:rPr lang="en-US" dirty="0" smtClean="0"/>
              <a:t>Encroached on natives’ land</a:t>
            </a:r>
          </a:p>
          <a:p>
            <a:r>
              <a:rPr lang="en-US" dirty="0" smtClean="0"/>
              <a:t>Anti-Chinese = Chinese Exclusion Act (1882)</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80" name="Picture 8" descr="http://bisbeerental.com/wp-content/uploads/2011/05/Bisbee-Copper-Queen-Mine.jpg"/>
          <p:cNvPicPr>
            <a:picLocks noChangeAspect="1" noChangeArrowheads="1"/>
          </p:cNvPicPr>
          <p:nvPr/>
        </p:nvPicPr>
        <p:blipFill>
          <a:blip r:embed="rId2" cstate="print"/>
          <a:srcRect/>
          <a:stretch>
            <a:fillRect/>
          </a:stretch>
        </p:blipFill>
        <p:spPr bwMode="auto">
          <a:xfrm>
            <a:off x="228600" y="3124200"/>
            <a:ext cx="3790950" cy="3019425"/>
          </a:xfrm>
          <a:prstGeom prst="rect">
            <a:avLst/>
          </a:prstGeom>
          <a:noFill/>
        </p:spPr>
      </p:pic>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8674" name="Picture 2" descr="http://www.nevadacountygold.com/goldrushtown/photos/placer1.gif"/>
          <p:cNvPicPr>
            <a:picLocks noChangeAspect="1" noChangeArrowheads="1"/>
          </p:cNvPicPr>
          <p:nvPr/>
        </p:nvPicPr>
        <p:blipFill>
          <a:blip r:embed="rId3" cstate="print"/>
          <a:srcRect/>
          <a:stretch>
            <a:fillRect/>
          </a:stretch>
        </p:blipFill>
        <p:spPr bwMode="auto">
          <a:xfrm>
            <a:off x="2362200" y="152400"/>
            <a:ext cx="4747850" cy="3291840"/>
          </a:xfrm>
          <a:prstGeom prst="rect">
            <a:avLst/>
          </a:prstGeom>
          <a:noFill/>
        </p:spPr>
      </p:pic>
      <p:pic>
        <p:nvPicPr>
          <p:cNvPr id="28676" name="Picture 4" descr="http://www.cariboogoldrush.com/mining/imgmine/a6395.jpg"/>
          <p:cNvPicPr>
            <a:picLocks noChangeAspect="1" noChangeArrowheads="1"/>
          </p:cNvPicPr>
          <p:nvPr/>
        </p:nvPicPr>
        <p:blipFill>
          <a:blip r:embed="rId4" cstate="print"/>
          <a:srcRect/>
          <a:stretch>
            <a:fillRect/>
          </a:stretch>
        </p:blipFill>
        <p:spPr bwMode="auto">
          <a:xfrm>
            <a:off x="6019800" y="3352799"/>
            <a:ext cx="3063708" cy="2286000"/>
          </a:xfrm>
          <a:prstGeom prst="rect">
            <a:avLst/>
          </a:prstGeom>
          <a:noFill/>
        </p:spPr>
      </p:pic>
      <p:pic>
        <p:nvPicPr>
          <p:cNvPr id="28678" name="Picture 6" descr="(BC Archives: D-04509)"/>
          <p:cNvPicPr>
            <a:picLocks noChangeAspect="1" noChangeArrowheads="1"/>
          </p:cNvPicPr>
          <p:nvPr/>
        </p:nvPicPr>
        <p:blipFill>
          <a:blip r:embed="rId5" cstate="print"/>
          <a:srcRect/>
          <a:stretch>
            <a:fillRect/>
          </a:stretch>
        </p:blipFill>
        <p:spPr bwMode="auto">
          <a:xfrm>
            <a:off x="4191000" y="3429000"/>
            <a:ext cx="2085779" cy="32004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old-picture.com/old-west/pictures/Mining-Town.jpg"/>
          <p:cNvPicPr>
            <a:picLocks noChangeAspect="1" noChangeArrowheads="1"/>
          </p:cNvPicPr>
          <p:nvPr/>
        </p:nvPicPr>
        <p:blipFill>
          <a:blip r:embed="rId2" cstate="print">
            <a:duotone>
              <a:schemeClr val="bg2">
                <a:shade val="45000"/>
                <a:satMod val="135000"/>
              </a:schemeClr>
              <a:prstClr val="white"/>
            </a:duotone>
          </a:blip>
          <a:stretch>
            <a:fillRect/>
          </a:stretch>
        </p:blipFill>
        <p:spPr bwMode="auto">
          <a:xfrm>
            <a:off x="0" y="457200"/>
            <a:ext cx="9187762" cy="6400800"/>
          </a:xfrm>
          <a:prstGeom prst="rect">
            <a:avLst/>
          </a:prstGeom>
          <a:noFill/>
          <a:ln>
            <a:noFill/>
          </a:ln>
        </p:spPr>
      </p:pic>
      <p:sp>
        <p:nvSpPr>
          <p:cNvPr id="2" name="Title 1"/>
          <p:cNvSpPr>
            <a:spLocks noGrp="1"/>
          </p:cNvSpPr>
          <p:nvPr>
            <p:ph type="title"/>
          </p:nvPr>
        </p:nvSpPr>
        <p:spPr/>
        <p:txBody>
          <a:bodyPr/>
          <a:lstStyle/>
          <a:p>
            <a:r>
              <a:rPr lang="en-US" dirty="0" smtClean="0"/>
              <a:t>Mining Towns</a:t>
            </a:r>
            <a:endParaRPr lang="en-US" dirty="0"/>
          </a:p>
        </p:txBody>
      </p:sp>
      <p:sp>
        <p:nvSpPr>
          <p:cNvPr id="3" name="Content Placeholder 2"/>
          <p:cNvSpPr>
            <a:spLocks noGrp="1"/>
          </p:cNvSpPr>
          <p:nvPr>
            <p:ph idx="1"/>
          </p:nvPr>
        </p:nvSpPr>
        <p:spPr/>
        <p:txBody>
          <a:bodyPr/>
          <a:lstStyle/>
          <a:p>
            <a:r>
              <a:rPr lang="en-US" dirty="0" smtClean="0"/>
              <a:t>Boomtowns- popped up overnight</a:t>
            </a:r>
          </a:p>
          <a:p>
            <a:pPr>
              <a:buNone/>
            </a:pPr>
            <a:endParaRPr lang="en-US" dirty="0" smtClean="0"/>
          </a:p>
          <a:p>
            <a:pPr>
              <a:buNone/>
            </a:pPr>
            <a:r>
              <a:rPr lang="en-US" dirty="0" smtClean="0"/>
              <a:t>Well-known Mining Centers</a:t>
            </a:r>
          </a:p>
          <a:p>
            <a:r>
              <a:rPr lang="en-US" dirty="0" smtClean="0"/>
              <a:t>Pike’s Peak, Colorado</a:t>
            </a:r>
          </a:p>
          <a:p>
            <a:r>
              <a:rPr lang="en-US" dirty="0" smtClean="0"/>
              <a:t>Sacramento</a:t>
            </a:r>
          </a:p>
          <a:p>
            <a:r>
              <a:rPr lang="en-US" dirty="0" smtClean="0"/>
              <a:t>San Francisco</a:t>
            </a:r>
          </a:p>
          <a:p>
            <a:r>
              <a:rPr lang="en-US" dirty="0" smtClean="0"/>
              <a:t>Denver</a:t>
            </a:r>
          </a:p>
          <a:p>
            <a:r>
              <a:rPr lang="en-US" dirty="0" smtClean="0"/>
              <a:t>Virginia City (Comstock Lode)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Cattle Kingdom</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Cattle Frontier</a:t>
            </a:r>
            <a:endParaRPr lang="en-US" dirty="0"/>
          </a:p>
        </p:txBody>
      </p:sp>
      <p:sp>
        <p:nvSpPr>
          <p:cNvPr id="5" name="Content Placeholder 4"/>
          <p:cNvSpPr>
            <a:spLocks noGrp="1"/>
          </p:cNvSpPr>
          <p:nvPr>
            <p:ph idx="1"/>
          </p:nvPr>
        </p:nvSpPr>
        <p:spPr/>
        <p:txBody>
          <a:bodyPr/>
          <a:lstStyle/>
          <a:p>
            <a:r>
              <a:rPr lang="en-US" dirty="0" smtClean="0"/>
              <a:t>Grasslands of Texas</a:t>
            </a:r>
          </a:p>
          <a:p>
            <a:r>
              <a:rPr lang="en-US" dirty="0" smtClean="0"/>
              <a:t>Longhorn cattle</a:t>
            </a:r>
          </a:p>
          <a:p>
            <a:r>
              <a:rPr lang="en-US" dirty="0" smtClean="0"/>
              <a:t>Cowboys</a:t>
            </a:r>
          </a:p>
          <a:p>
            <a:r>
              <a:rPr lang="en-US" dirty="0" smtClean="0"/>
              <a:t>Cattle drives- drive the cattle to the RR for shipment to the East</a:t>
            </a:r>
          </a:p>
          <a:p>
            <a:r>
              <a:rPr lang="en-US" dirty="0" smtClean="0"/>
              <a:t>Land known as the “open range”</a:t>
            </a:r>
          </a:p>
          <a:p>
            <a:r>
              <a:rPr lang="en-US" dirty="0" smtClean="0"/>
              <a:t>Numerous cattle trails</a:t>
            </a:r>
          </a:p>
          <a:p>
            <a:pPr>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5448"/>
            <a:ext cx="8229600" cy="1139952"/>
          </a:xfrm>
        </p:spPr>
        <p:txBody>
          <a:bodyPr/>
          <a:lstStyle/>
          <a:p>
            <a:r>
              <a:rPr lang="en-US" dirty="0" smtClean="0"/>
              <a:t>Cattle Trails</a:t>
            </a:r>
            <a:endParaRPr lang="en-US" dirty="0"/>
          </a:p>
        </p:txBody>
      </p:sp>
      <p:sp>
        <p:nvSpPr>
          <p:cNvPr id="3" name="Content Placeholder 2"/>
          <p:cNvSpPr>
            <a:spLocks noGrp="1"/>
          </p:cNvSpPr>
          <p:nvPr>
            <p:ph idx="1"/>
          </p:nvPr>
        </p:nvSpPr>
        <p:spPr/>
        <p:txBody>
          <a:bodyPr/>
          <a:lstStyle/>
          <a:p>
            <a:endParaRPr lang="en-US"/>
          </a:p>
        </p:txBody>
      </p:sp>
      <p:pic>
        <p:nvPicPr>
          <p:cNvPr id="15362" name="Picture 2" descr="http://amhist.ist.unomaha.edu/module_files/CattleTrails.JPG"/>
          <p:cNvPicPr>
            <a:picLocks noChangeAspect="1" noChangeArrowheads="1"/>
          </p:cNvPicPr>
          <p:nvPr/>
        </p:nvPicPr>
        <p:blipFill>
          <a:blip r:embed="rId2" cstate="print"/>
          <a:srcRect/>
          <a:stretch>
            <a:fillRect/>
          </a:stretch>
        </p:blipFill>
        <p:spPr bwMode="auto">
          <a:xfrm>
            <a:off x="4038600" y="1371600"/>
            <a:ext cx="4918178" cy="5303520"/>
          </a:xfrm>
          <a:prstGeom prst="rect">
            <a:avLst/>
          </a:prstGeom>
          <a:noFill/>
        </p:spPr>
      </p:pic>
      <p:sp>
        <p:nvSpPr>
          <p:cNvPr id="5" name="TextBox 4"/>
          <p:cNvSpPr txBox="1"/>
          <p:nvPr/>
        </p:nvSpPr>
        <p:spPr>
          <a:xfrm>
            <a:off x="228600" y="1447800"/>
            <a:ext cx="3657600" cy="5262979"/>
          </a:xfrm>
          <a:prstGeom prst="rect">
            <a:avLst/>
          </a:prstGeom>
          <a:noFill/>
        </p:spPr>
        <p:txBody>
          <a:bodyPr wrap="square" rtlCol="0">
            <a:spAutoFit/>
          </a:bodyPr>
          <a:lstStyle/>
          <a:p>
            <a:r>
              <a:rPr lang="en-US" sz="2400" dirty="0" smtClean="0"/>
              <a:t>Well-known trails included:  </a:t>
            </a:r>
          </a:p>
          <a:p>
            <a:r>
              <a:rPr lang="en-US" sz="2400" dirty="0" smtClean="0"/>
              <a:t>The Goodnight-Loving Trail, the Chisholm Trail and the Sedalia Trail.  All cattle trails led to a train station.  Cattle were loaded onto railcars and taken to stockyards in Chicago where they were sold by head.  Ranchers became rich.</a:t>
            </a:r>
            <a:endParaRPr lang="en-US" sz="2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t>The Cowboy</a:t>
            </a:r>
            <a:endParaRPr lang="en-US" sz="2800"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a:xfrm>
            <a:off x="164592" y="1600200"/>
            <a:ext cx="2468880" cy="4953000"/>
          </a:xfrm>
        </p:spPr>
        <p:txBody>
          <a:bodyPr>
            <a:normAutofit/>
          </a:bodyPr>
          <a:lstStyle/>
          <a:p>
            <a:r>
              <a:rPr lang="en-US" sz="2000" dirty="0" smtClean="0"/>
              <a:t>Rugged</a:t>
            </a:r>
          </a:p>
          <a:p>
            <a:r>
              <a:rPr lang="en-US" sz="2000" dirty="0" smtClean="0"/>
              <a:t>Self-reliant</a:t>
            </a:r>
          </a:p>
          <a:p>
            <a:r>
              <a:rPr lang="en-US" sz="2000" dirty="0" smtClean="0"/>
              <a:t>Independent</a:t>
            </a:r>
          </a:p>
          <a:p>
            <a:r>
              <a:rPr lang="en-US" sz="2000" dirty="0" smtClean="0"/>
              <a:t>Rough</a:t>
            </a:r>
          </a:p>
          <a:p>
            <a:r>
              <a:rPr lang="en-US" sz="2000" dirty="0" smtClean="0"/>
              <a:t>Lonely</a:t>
            </a:r>
          </a:p>
          <a:p>
            <a:r>
              <a:rPr lang="en-US" sz="2000" dirty="0" smtClean="0"/>
              <a:t>Heroic</a:t>
            </a:r>
          </a:p>
          <a:p>
            <a:endParaRPr lang="en-US" sz="2000" dirty="0" smtClean="0"/>
          </a:p>
          <a:p>
            <a:r>
              <a:rPr lang="en-US" sz="2000" dirty="0" smtClean="0"/>
              <a:t>Popular dime novels about cowboys were written.  Most of them depicted battles between “Cowboys and Indians.”</a:t>
            </a:r>
            <a:endParaRPr lang="en-US" sz="2000" dirty="0"/>
          </a:p>
        </p:txBody>
      </p:sp>
      <p:pic>
        <p:nvPicPr>
          <p:cNvPr id="20482" name="Picture 2" descr="http://upload.wikimedia.org/wikipedia/commons/d/d3/Cowboy.1887.ws.jpg"/>
          <p:cNvPicPr>
            <a:picLocks noChangeAspect="1" noChangeArrowheads="1"/>
          </p:cNvPicPr>
          <p:nvPr/>
        </p:nvPicPr>
        <p:blipFill>
          <a:blip r:embed="rId2" cstate="print"/>
          <a:srcRect/>
          <a:stretch>
            <a:fillRect/>
          </a:stretch>
        </p:blipFill>
        <p:spPr bwMode="auto">
          <a:xfrm>
            <a:off x="2819400" y="1371600"/>
            <a:ext cx="6153150" cy="4524375"/>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1564</TotalTime>
  <Words>445</Words>
  <Application>Microsoft Office PowerPoint</Application>
  <PresentationFormat>On-screen Show (4:3)</PresentationFormat>
  <Paragraphs>83</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Module</vt:lpstr>
      <vt:lpstr>American West</vt:lpstr>
      <vt:lpstr>Gold Rush</vt:lpstr>
      <vt:lpstr>Mining</vt:lpstr>
      <vt:lpstr>Slide 4</vt:lpstr>
      <vt:lpstr>Mining Towns</vt:lpstr>
      <vt:lpstr>Cattle Kingdom</vt:lpstr>
      <vt:lpstr>Cattle Frontier</vt:lpstr>
      <vt:lpstr>Cattle Trails</vt:lpstr>
      <vt:lpstr>The Cowboy</vt:lpstr>
      <vt:lpstr>Slide 10</vt:lpstr>
      <vt:lpstr>Barbed wire</vt:lpstr>
      <vt:lpstr>Farming </vt:lpstr>
      <vt:lpstr>The Great American Desert</vt:lpstr>
      <vt:lpstr>Sodbusting</vt:lpstr>
      <vt:lpstr>Sod homes</vt:lpstr>
      <vt:lpstr>Homestead Act (1862)</vt:lpstr>
      <vt:lpstr>Homestead Activity</vt:lpstr>
      <vt:lpstr>Frontier Thesis</vt:lpstr>
      <vt:lpstr>Slide 19</vt:lpstr>
    </vt:vector>
  </TitlesOfParts>
  <Company>Augusta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American West</dc:title>
  <dc:creator>Augusta County Schools</dc:creator>
  <cp:lastModifiedBy>Augusta County Schools</cp:lastModifiedBy>
  <cp:revision>93</cp:revision>
  <dcterms:created xsi:type="dcterms:W3CDTF">2012-02-16T15:00:53Z</dcterms:created>
  <dcterms:modified xsi:type="dcterms:W3CDTF">2012-02-24T18:43:57Z</dcterms:modified>
</cp:coreProperties>
</file>